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  <p:sldMasterId id="2147483695" r:id="rId2"/>
  </p:sldMasterIdLst>
  <p:notesMasterIdLst>
    <p:notesMasterId r:id="rId15"/>
  </p:notesMasterIdLst>
  <p:handoutMasterIdLst>
    <p:handoutMasterId r:id="rId16"/>
  </p:handoutMasterIdLst>
  <p:sldIdLst>
    <p:sldId id="322" r:id="rId3"/>
    <p:sldId id="391" r:id="rId4"/>
    <p:sldId id="412" r:id="rId5"/>
    <p:sldId id="413" r:id="rId6"/>
    <p:sldId id="421" r:id="rId7"/>
    <p:sldId id="424" r:id="rId8"/>
    <p:sldId id="423" r:id="rId9"/>
    <p:sldId id="418" r:id="rId10"/>
    <p:sldId id="425" r:id="rId11"/>
    <p:sldId id="417" r:id="rId12"/>
    <p:sldId id="427" r:id="rId13"/>
    <p:sldId id="411" r:id="rId14"/>
  </p:sldIdLst>
  <p:sldSz cx="12192000" cy="6858000"/>
  <p:notesSz cx="6858000" cy="9144000"/>
  <p:embeddedFontLst>
    <p:embeddedFont>
      <p:font typeface="HY견고딕" panose="02030600000101010101" pitchFamily="18" charset="-127"/>
      <p:regular r:id="rId17"/>
    </p:embeddedFont>
    <p:embeddedFont>
      <p:font typeface="Noto Sans KR Bold" panose="020B0800000000000000" pitchFamily="34" charset="-127"/>
      <p:bold r:id="rId18"/>
    </p:embeddedFont>
    <p:embeddedFont>
      <p:font typeface="Noto Sans KR Light" panose="020B0300000000000000" pitchFamily="34" charset="-127"/>
      <p:regular r:id="rId19"/>
    </p:embeddedFont>
    <p:embeddedFont>
      <p:font typeface="Noto Sans KR Regular" panose="020B0500000000000000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93145-4C8E-4C36-9418-B64FEFAB147F}">
          <p14:sldIdLst>
            <p14:sldId id="322"/>
            <p14:sldId id="391"/>
            <p14:sldId id="412"/>
            <p14:sldId id="413"/>
            <p14:sldId id="421"/>
            <p14:sldId id="424"/>
            <p14:sldId id="423"/>
            <p14:sldId id="418"/>
            <p14:sldId id="425"/>
            <p14:sldId id="417"/>
            <p14:sldId id="42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o Park" initials="JHP" lastIdx="1" clrIdx="0">
    <p:extLst>
      <p:ext uri="{19B8F6BF-5375-455C-9EA6-DF929625EA0E}">
        <p15:presenceInfo xmlns:p15="http://schemas.microsoft.com/office/powerpoint/2012/main" userId="658350623f87a1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E22"/>
    <a:srgbClr val="27AE60"/>
    <a:srgbClr val="E74C3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699" autoAdjust="0"/>
  </p:normalViewPr>
  <p:slideViewPr>
    <p:cSldViewPr snapToGrid="0">
      <p:cViewPr varScale="1">
        <p:scale>
          <a:sx n="71" d="100"/>
          <a:sy n="71" d="100"/>
        </p:scale>
        <p:origin x="51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46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CB5C61-36E6-4215-94A1-0D664AF13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CBD1C-EDC3-4D64-AA95-0D37EF8D8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23DEC-D066-4D81-8719-B51BB4E2B959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2A62A-E08D-4889-8154-213A1E258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5BC7E-28FB-4A43-A890-6A9670D70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84C53-AEA2-45A6-A82D-2355168A3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08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067A-25D3-4124-849A-6A7BC697387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05ED-9101-4220-93DA-A6082D9215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94" y="6019122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altLang="ko-KR" sz="1600" smtClean="0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fld id="{2FBEAD36-AF76-4268-B40C-78FF20A31972}" type="datetime4">
              <a:rPr lang="en-US" smtClean="0"/>
              <a:pPr/>
              <a:t>August 21, 2021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975742-0282-485C-AAD6-F9CC24E5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25500"/>
            <a:ext cx="10515600" cy="15892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37E06-31D7-41EE-A8AF-3808183C9436}"/>
              </a:ext>
            </a:extLst>
          </p:cNvPr>
          <p:cNvSpPr txBox="1"/>
          <p:nvPr userDrawn="1"/>
        </p:nvSpPr>
        <p:spPr>
          <a:xfrm>
            <a:off x="2183717" y="5705112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Jinho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Park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115064-8CAF-440F-936D-55CEBB604913}"/>
              </a:ext>
            </a:extLst>
          </p:cNvPr>
          <p:cNvCxnSpPr>
            <a:cxnSpLocks/>
          </p:cNvCxnSpPr>
          <p:nvPr userDrawn="1"/>
        </p:nvCxnSpPr>
        <p:spPr>
          <a:xfrm>
            <a:off x="857250" y="5775117"/>
            <a:ext cx="0" cy="54640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489-CF63-4BA8-8EA2-F9CD33225CD9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6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8BFD-90AD-46C8-AC4A-71E7BA896D92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5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27" y="273382"/>
            <a:ext cx="10647348" cy="831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46002"/>
            <a:ext cx="27432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0">
                <a:solidFill>
                  <a:srgbClr val="40404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5DDDAB-CAE1-4921-9DAC-2C83F68796AF}"/>
              </a:ext>
            </a:extLst>
          </p:cNvPr>
          <p:cNvCxnSpPr/>
          <p:nvPr userDrawn="1"/>
        </p:nvCxnSpPr>
        <p:spPr>
          <a:xfrm>
            <a:off x="800848" y="1062277"/>
            <a:ext cx="131482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9DC-93A6-4DC5-8073-7F2127791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EE717B-B971-4E94-ADF4-82D7853A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F0368-826D-49A3-9B10-C281F98D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5E58-B5E2-4BCB-8A1E-FCE86B2B1EB6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42EF5-0CEA-4A44-BF82-D4B6ECEE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B30A4-AC15-4109-9F9B-C591CF10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7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F91A-2ACB-4A27-85DF-93699D6A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1AFC5-622E-4222-8D00-2CAE553D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2244D-498C-4B8B-A394-E61D0C7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D305-0702-4581-9253-900AC2D92D2B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22C6-DA4D-42D4-B4F4-52E10E5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81D35-388C-4D5A-A46E-E31F2150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8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46265-29C7-4503-A3D3-9ECD0850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64C1A-231E-4668-B6B3-881DD037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A0DE8-6487-4DC0-9910-A6CB2EA0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6190-AC6F-4FB7-A3D9-BBDB421FF87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D1E50-D5C6-41D4-88E8-F3690527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1873-8ECD-4AEF-9E83-8685D750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7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381C3-0062-4A01-8C7B-DF7A84C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E998B-2E8E-4588-8EBC-20730D8DD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7C65-30AC-467F-B736-6DA9FEB72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34AFB-4D86-4305-AB33-021621A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1268-DA68-4A9B-978B-CB6212172518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0971E-385A-46E5-86A2-6E88778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F3160-49F5-41A3-9D90-8CF2AFFC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33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BFAD-015D-4802-9263-E27B8B9F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6C94-E7B3-49FF-ADFC-EC8A5563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2CEB5-0152-49AA-89CD-CCEF9CC9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3E1139-DE18-47DC-A21B-33541F58B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985BB4-E9F2-445C-AAA8-72B3F6EFA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D75580-D11B-45F9-A8E5-C57CD23A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DBA0-BD03-4B8D-98B2-D6FE92A56235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AC7A8C-B441-43AA-A6A5-DFC0088E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8BF7D-5FF0-4DE9-B982-620E326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0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73074-3822-4872-AA8E-FFC16A4D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EFECB-9E74-4E3D-AE17-B0E0DCC1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33BF-32E3-440E-ACCB-08B6B686BB50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A6EFCC-3D41-48E5-B102-9BDD802C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D12933-F1B9-427A-9871-67A77137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8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402" y="1162228"/>
            <a:ext cx="11365196" cy="5249637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>
              <a:lnSpc>
                <a:spcPct val="120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0000"/>
              </a:lnSpc>
              <a:defRPr sz="18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8454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0E800-DB59-421E-AA2D-23D4D2B81EB8}"/>
              </a:ext>
            </a:extLst>
          </p:cNvPr>
          <p:cNvCxnSpPr>
            <a:cxnSpLocks/>
          </p:cNvCxnSpPr>
          <p:nvPr userDrawn="1"/>
        </p:nvCxnSpPr>
        <p:spPr>
          <a:xfrm>
            <a:off x="449722" y="993910"/>
            <a:ext cx="77695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A41D5-9D08-466D-8809-062D8A4C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DCBC-4A99-4952-88A7-B4CE1CBE13F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93D73-F61C-4813-AB8C-2447334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DD934-1534-4F67-83FF-F712A8E7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00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84C4-B63D-4EFC-B1CF-5A484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AC81-354A-461A-816A-C90CD2AF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CA2047-B913-47CB-B1AE-45F45161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EED2E-68CE-4A15-9F0A-595ED104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252-36D7-4A22-9A5A-0C43255366B5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AF503-2826-454A-BD46-12C371BD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E9627-A0F5-4E84-9E25-758F159F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790E-062F-4E9D-A35E-4AA78401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CE5845-FF20-4599-AD55-9554402E3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B13F6-EC4C-46F4-B39A-FE7825F8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9381B5-D883-4012-99A6-90C6E9D1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265C-9210-4D6A-919E-747106029D6A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B5C78-29D3-478F-8271-F7F52C5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25EAF-4E0E-4E65-B2DD-8AA33DA3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9C729-223A-4F44-B1E8-7CD3006A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DF48-DC82-49B2-83AD-D501B71D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4BEEA-FE19-472D-91DC-5BFF32C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73F7-51E4-4530-9998-0652CEE531BF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9CD15-DCAD-4DB1-818C-C4C70FB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8497E-4B2A-4D0E-8486-A43FE62D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33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339E10-678B-411B-9014-0ABCA2F38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29A62-5EF1-4826-AA8D-9899129FF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D5529-CF43-4CBA-9920-661A2C4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5C65-51E0-4F47-AE26-4DC76FE413B4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1BCD9-B41E-48B6-80FA-03946D74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4E8A4-5F3A-44C4-A2C8-9ACF6ACD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DB89-A590-416B-9CAD-F59DFD553C91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3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8B3-44E9-4D72-92A7-A8D7376AB5D4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64E-4F09-41FE-9DC4-CD370D850951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8111-8AFA-4A5A-B0DC-B6F95D02E9E5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0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E3EE-5A63-4ECD-8AA7-442BEF0AD63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89D2-C9AB-4BF2-BAD4-5877D204180B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5457-1305-4F3B-A36D-857395EDB2AF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1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14CF-68AB-42A4-9B34-2A14E940A3A0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68" r:id="rId13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3C9D01-51D0-4334-A55A-B5EFDACB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93E15-39D7-4F4A-979E-7424DAEA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846B7-FEC4-4CF0-B7C0-3EDBCE764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5FCA-090B-4D00-9CA3-77F05228A580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0BFC-2D00-465A-8872-0D390BBF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0C0B1-506D-4DA8-A760-1BF66A386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3B1778-AF43-4689-A42F-3A998A1F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+mj-lt"/>
              </a:rPr>
              <a:t>August 8, 2021</a:t>
            </a:r>
            <a:endParaRPr lang="ko-KR" altLang="en-US" dirty="0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5C32A2-E08E-40A9-96AB-4BE67FC14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11685"/>
            <a:ext cx="10515600" cy="198171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j-ea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주차 논문리뷰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8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2000" dirty="0">
                <a:solidFill>
                  <a:schemeClr val="tx1"/>
                </a:solidFill>
                <a:latin typeface="+mj-ea"/>
              </a:rPr>
              <a:t>An application of support vector machines </a:t>
            </a:r>
            <a:br>
              <a:rPr lang="en-US" altLang="ko-KR" sz="2000" dirty="0">
                <a:solidFill>
                  <a:schemeClr val="tx1"/>
                </a:solidFill>
                <a:latin typeface="+mj-ea"/>
              </a:rPr>
            </a:br>
            <a:r>
              <a:rPr lang="en-US" altLang="ko-KR" sz="2000" dirty="0">
                <a:solidFill>
                  <a:schemeClr val="tx1"/>
                </a:solidFill>
                <a:latin typeface="+mj-ea"/>
              </a:rPr>
              <a:t>in bankruptcy prediction model</a:t>
            </a:r>
            <a:endParaRPr lang="ko-KR" altLang="en-US" sz="20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62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Results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E6341-354F-4EF8-8701-CD42A2E1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26" y="1113367"/>
            <a:ext cx="5439937" cy="51525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B0ED4F-AAAE-4850-AFA4-ABE65D70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370" y="1184219"/>
            <a:ext cx="3392547" cy="50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SVM</a:t>
            </a:r>
            <a:r>
              <a:rPr lang="en-US" altLang="ko-KR" dirty="0">
                <a:latin typeface="+mj-ea"/>
                <a:ea typeface="+mj-ea"/>
              </a:rPr>
              <a:t> analysis</a:t>
            </a:r>
          </a:p>
          <a:p>
            <a:pPr lvl="1"/>
            <a:r>
              <a:rPr lang="en-US" altLang="ko-KR" dirty="0"/>
              <a:t>P</a:t>
            </a:r>
            <a:r>
              <a:rPr lang="en-US" altLang="ko-KR" sz="2000" dirty="0"/>
              <a:t>rediction performance is sensitive to kernel parameter and upper bound</a:t>
            </a:r>
          </a:p>
          <a:p>
            <a:pPr lvl="1"/>
            <a:r>
              <a:rPr lang="en-US" altLang="ko-KR" dirty="0"/>
              <a:t>A</a:t>
            </a:r>
            <a:r>
              <a:rPr lang="en-US" altLang="ko-KR" sz="2000" dirty="0"/>
              <a:t>ppropriate value for upper bound is important to generalization</a:t>
            </a:r>
          </a:p>
          <a:p>
            <a:pPr lvl="2"/>
            <a:r>
              <a:rPr lang="en-US" altLang="ko-KR" dirty="0"/>
              <a:t>large upper bound - overfitting</a:t>
            </a:r>
          </a:p>
          <a:p>
            <a:pPr lvl="2"/>
            <a:r>
              <a:rPr lang="en-US" altLang="ko-KR" dirty="0"/>
              <a:t>small upper bound - underfitting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Bandwidth of RBF kernel</a:t>
            </a:r>
          </a:p>
          <a:p>
            <a:pPr lvl="2"/>
            <a:r>
              <a:rPr lang="en-US" altLang="ko-KR" dirty="0"/>
              <a:t>large bandwidth - underfitting  </a:t>
            </a:r>
          </a:p>
          <a:p>
            <a:pPr lvl="2"/>
            <a:r>
              <a:rPr lang="en-US" altLang="ko-KR" dirty="0"/>
              <a:t>small bandwidth - overfitting </a:t>
            </a:r>
          </a:p>
          <a:p>
            <a:pPr lvl="2"/>
            <a:r>
              <a:rPr lang="en-US" altLang="ko-KR" dirty="0"/>
              <a:t>prediction performance of the validation set is more stable and insensitive </a:t>
            </a:r>
            <a:br>
              <a:rPr lang="en-US" altLang="ko-KR" dirty="0"/>
            </a:br>
            <a:r>
              <a:rPr lang="en-US" altLang="ko-KR" dirty="0"/>
              <a:t>than that of training set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02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END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Why this paper?</a:t>
            </a:r>
          </a:p>
          <a:p>
            <a:pPr lvl="1"/>
            <a:r>
              <a:rPr lang="en-US" altLang="ko-KR" sz="2000" dirty="0"/>
              <a:t>Bankruptcy prediction task with data-dependent method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/>
            <a:r>
              <a:rPr lang="en-US" altLang="ko-KR" dirty="0"/>
              <a:t>Comparison with </a:t>
            </a:r>
            <a:r>
              <a:rPr lang="en-US" altLang="ko-KR" dirty="0" err="1"/>
              <a:t>SVM</a:t>
            </a:r>
            <a:r>
              <a:rPr lang="en-US" altLang="ko-KR" dirty="0"/>
              <a:t> and </a:t>
            </a:r>
            <a:r>
              <a:rPr lang="en-US" altLang="ko-KR" dirty="0" err="1"/>
              <a:t>BPN</a:t>
            </a:r>
            <a:r>
              <a:rPr lang="en-US" altLang="ko-KR" dirty="0"/>
              <a:t> in b</a:t>
            </a:r>
            <a:r>
              <a:rPr lang="en-US" altLang="ko-KR" sz="1800" dirty="0"/>
              <a:t>ankruptcy prediction task </a:t>
            </a:r>
          </a:p>
          <a:p>
            <a:pPr lvl="2"/>
            <a:r>
              <a:rPr lang="en-US" altLang="ko-KR" sz="1800" dirty="0"/>
              <a:t>Analyze the impact on parameters of </a:t>
            </a:r>
            <a:r>
              <a:rPr lang="en-US" altLang="ko-KR" sz="1800" dirty="0" err="1"/>
              <a:t>SVM</a:t>
            </a:r>
            <a:r>
              <a:rPr lang="en-US" altLang="ko-KR" sz="1800" dirty="0"/>
              <a:t> (upper bound, kernel bandwidth)</a:t>
            </a:r>
          </a:p>
          <a:p>
            <a:pPr lvl="1"/>
            <a:r>
              <a:rPr lang="en-US" altLang="ko-KR" dirty="0"/>
              <a:t>Published in 2005, 936</a:t>
            </a:r>
            <a:r>
              <a:rPr lang="ko-KR" altLang="en-US" dirty="0"/>
              <a:t> </a:t>
            </a:r>
            <a:r>
              <a:rPr lang="en-US" altLang="ko-KR" dirty="0"/>
              <a:t>citation (Korean</a:t>
            </a:r>
            <a:r>
              <a:rPr lang="ko-KR" altLang="en-US" dirty="0"/>
              <a:t> </a:t>
            </a:r>
            <a:r>
              <a:rPr lang="en-US" altLang="ko-KR" dirty="0"/>
              <a:t>author)</a:t>
            </a:r>
          </a:p>
          <a:p>
            <a:pPr lvl="1"/>
            <a:r>
              <a:rPr lang="en-US" altLang="ko-KR" dirty="0"/>
              <a:t>Why</a:t>
            </a:r>
          </a:p>
          <a:p>
            <a:pPr lvl="2"/>
            <a:r>
              <a:rPr lang="en-US" altLang="ko-KR" dirty="0"/>
              <a:t>Usefulness of </a:t>
            </a:r>
            <a:r>
              <a:rPr lang="en-US" altLang="ko-KR" dirty="0" err="1"/>
              <a:t>SVM</a:t>
            </a:r>
            <a:endParaRPr lang="en-US" altLang="ko-KR" dirty="0"/>
          </a:p>
          <a:p>
            <a:pPr lvl="3"/>
            <a:r>
              <a:rPr lang="en-US" altLang="ko-KR" dirty="0"/>
              <a:t>Captures geometric characteristic of data (feature space)</a:t>
            </a:r>
          </a:p>
          <a:p>
            <a:pPr lvl="3"/>
            <a:r>
              <a:rPr lang="en-US" altLang="ko-KR" dirty="0"/>
              <a:t>Effective for small data</a:t>
            </a:r>
          </a:p>
          <a:p>
            <a:pPr lvl="2"/>
            <a:r>
              <a:rPr lang="en-US" altLang="ko-KR" dirty="0"/>
              <a:t>Korea Credit Guarantee Fund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Introduction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4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Goal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/>
              <a:t>Bankruptcy prediction (binary classification)</a:t>
            </a:r>
          </a:p>
          <a:p>
            <a:r>
              <a:rPr lang="en-US" altLang="ko-KR" dirty="0"/>
              <a:t>Dataset</a:t>
            </a:r>
          </a:p>
          <a:p>
            <a:pPr lvl="1"/>
            <a:r>
              <a:rPr lang="en-US" altLang="ko-KR" dirty="0"/>
              <a:t>Externally non-audited 2320 medium-size manufacturing firms</a:t>
            </a:r>
          </a:p>
          <a:p>
            <a:pPr lvl="1"/>
            <a:r>
              <a:rPr lang="en-US" altLang="ko-KR" dirty="0"/>
              <a:t>1160 bankruptcy cases</a:t>
            </a:r>
          </a:p>
          <a:p>
            <a:pPr lvl="1"/>
            <a:r>
              <a:rPr lang="en-US" altLang="ko-KR" dirty="0"/>
              <a:t>1160 non-bankruptcy cases</a:t>
            </a:r>
          </a:p>
          <a:p>
            <a:pPr lvl="2"/>
            <a:r>
              <a:rPr lang="en-US" altLang="ko-KR" dirty="0"/>
              <a:t>randomly selected from among all solvent firms</a:t>
            </a:r>
          </a:p>
          <a:p>
            <a:pPr lvl="2"/>
            <a:r>
              <a:rPr lang="en-US" altLang="ko-KR" dirty="0"/>
              <a:t>covers the whole spectrum from healthy to borderline firms</a:t>
            </a:r>
          </a:p>
          <a:p>
            <a:pPr lvl="2"/>
            <a:r>
              <a:rPr lang="en-US" altLang="ko-KR" dirty="0"/>
              <a:t>avoiding selection bias</a:t>
            </a:r>
          </a:p>
          <a:p>
            <a:pPr lvl="1"/>
            <a:r>
              <a:rPr lang="en-US" altLang="ko-KR" dirty="0"/>
              <a:t>Dataset split</a:t>
            </a:r>
          </a:p>
          <a:p>
            <a:pPr lvl="2"/>
            <a:r>
              <a:rPr lang="en-US" altLang="ko-KR" dirty="0"/>
              <a:t>for </a:t>
            </a:r>
            <a:r>
              <a:rPr lang="en-US" altLang="ko-KR" dirty="0" err="1"/>
              <a:t>SVM</a:t>
            </a:r>
            <a:r>
              <a:rPr lang="en-US" altLang="ko-KR" dirty="0"/>
              <a:t> - 80% train dataset, 20% validation set</a:t>
            </a:r>
          </a:p>
          <a:p>
            <a:pPr lvl="2"/>
            <a:r>
              <a:rPr lang="en-US" altLang="ko-KR" dirty="0"/>
              <a:t>for </a:t>
            </a:r>
            <a:r>
              <a:rPr lang="en-US" altLang="ko-KR" dirty="0" err="1"/>
              <a:t>BPN</a:t>
            </a:r>
            <a:r>
              <a:rPr lang="en-US" altLang="ko-KR" dirty="0"/>
              <a:t> - 60% train dataset, 20% test set, 20% validation set (same as </a:t>
            </a:r>
            <a:r>
              <a:rPr lang="en-US" altLang="ko-KR" dirty="0" err="1"/>
              <a:t>SVM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4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Back-Propagation Neural network</a:t>
            </a:r>
          </a:p>
          <a:p>
            <a:pPr lvl="1"/>
            <a:r>
              <a:rPr lang="en-US" altLang="ko-KR" sz="2000" dirty="0"/>
              <a:t>The years studied must be taken into account</a:t>
            </a:r>
          </a:p>
          <a:p>
            <a:pPr lvl="1"/>
            <a:r>
              <a:rPr lang="en-US" altLang="ko-KR" dirty="0"/>
              <a:t>Useful but has some limitation</a:t>
            </a:r>
          </a:p>
          <a:p>
            <a:pPr lvl="2"/>
            <a:r>
              <a:rPr lang="en-US" altLang="ko-KR" dirty="0"/>
              <a:t>Art - to find an appropriate NN model</a:t>
            </a:r>
          </a:p>
          <a:p>
            <a:pPr lvl="2"/>
            <a:r>
              <a:rPr lang="en-US" altLang="ko-KR" dirty="0"/>
              <a:t>Gradient descent search - local minimum solution</a:t>
            </a:r>
          </a:p>
          <a:p>
            <a:pPr lvl="2"/>
            <a:r>
              <a:rPr lang="en-US" altLang="ko-KR" dirty="0"/>
              <a:t>Minimizing training error - not guarantee good generalization</a:t>
            </a:r>
          </a:p>
          <a:p>
            <a:pPr lvl="2"/>
            <a:r>
              <a:rPr lang="en-US" altLang="ko-KR" dirty="0"/>
              <a:t>Data size - requires a lot of data for good performance</a:t>
            </a:r>
          </a:p>
          <a:p>
            <a:pPr lvl="2"/>
            <a:r>
              <a:rPr lang="en-US" altLang="ko-KR" dirty="0"/>
              <a:t>Hyperparameters - hard to control the model</a:t>
            </a:r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j-ea"/>
              </a:rPr>
              <a:t>BPN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Support Vector Machine</a:t>
            </a:r>
          </a:p>
          <a:p>
            <a:pPr lvl="1"/>
            <a:r>
              <a:rPr lang="en-US" altLang="ko-KR" dirty="0"/>
              <a:t>Find hyperplanes in the possible space for linear classification</a:t>
            </a:r>
          </a:p>
          <a:p>
            <a:pPr lvl="2"/>
            <a:r>
              <a:rPr lang="en-US" altLang="ko-KR" dirty="0"/>
              <a:t>for maximizing the distance from the hyperplane to the data points</a:t>
            </a:r>
          </a:p>
          <a:p>
            <a:pPr lvl="1"/>
            <a:r>
              <a:rPr lang="en-US" altLang="ko-KR" dirty="0"/>
              <a:t>Implement the structural risk minimization (</a:t>
            </a:r>
            <a:r>
              <a:rPr lang="en-US" altLang="ko-KR" dirty="0" err="1"/>
              <a:t>SRM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principle that is known to have high generalization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/>
              <a:t>SVM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026" name="Picture 2" descr="SVM (Support Vector Machine) 설명">
            <a:extLst>
              <a:ext uri="{FF2B5EF4-FFF2-40B4-BE49-F238E27FC236}">
                <a16:creationId xmlns:a16="http://schemas.microsoft.com/office/drawing/2014/main" id="{0F327682-E700-469C-A6D9-0E5FD364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58" y="3569985"/>
            <a:ext cx="4710129" cy="291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37A521-ED09-488A-AB63-C5FBE590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44232"/>
            <a:ext cx="523875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Support Vector Machine</a:t>
            </a:r>
          </a:p>
          <a:p>
            <a:pPr lvl="1"/>
            <a:r>
              <a:rPr lang="en-US" altLang="ko-KR" dirty="0"/>
              <a:t>Non-separable cases</a:t>
            </a:r>
          </a:p>
          <a:p>
            <a:pPr lvl="2"/>
            <a:r>
              <a:rPr lang="en-US" altLang="ko-KR" dirty="0"/>
              <a:t>Impossible to linear classification</a:t>
            </a:r>
          </a:p>
          <a:p>
            <a:pPr lvl="2"/>
            <a:r>
              <a:rPr lang="en-US" altLang="ko-KR" dirty="0"/>
              <a:t>Using '</a:t>
            </a:r>
            <a:r>
              <a:rPr lang="en-US" altLang="ko-KR" dirty="0">
                <a:solidFill>
                  <a:srgbClr val="0070C0"/>
                </a:solidFill>
              </a:rPr>
              <a:t>Kernel function</a:t>
            </a:r>
            <a:r>
              <a:rPr lang="en-US" altLang="ko-KR" dirty="0"/>
              <a:t>'</a:t>
            </a:r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/>
              <a:t>SVM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050" name="Picture 2" descr="10. 비선형 서포트 벡터 머신 (Non-linear SVM)">
            <a:extLst>
              <a:ext uri="{FF2B5EF4-FFF2-40B4-BE49-F238E27FC236}">
                <a16:creationId xmlns:a16="http://schemas.microsoft.com/office/drawing/2014/main" id="{319F2892-CEA9-47DF-90A4-77E4F65A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2" y="3091802"/>
            <a:ext cx="4597190" cy="3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21C0F6-867A-4C78-9882-7FADA764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41" y="1280353"/>
            <a:ext cx="3458058" cy="895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352F00-D7F1-43E6-8AAC-9CF1993D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41" y="2596427"/>
            <a:ext cx="4639322" cy="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B5575C-B1AE-4EE8-BC6B-0E8C67B3C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41" y="3726193"/>
            <a:ext cx="5506218" cy="857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F2C30D-C156-4D1F-BC4B-1968F67C8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841" y="4799359"/>
            <a:ext cx="494416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Support Vector Machine</a:t>
            </a:r>
          </a:p>
          <a:p>
            <a:pPr lvl="1"/>
            <a:r>
              <a:rPr lang="en-US" altLang="ko-KR" dirty="0"/>
              <a:t>Important things</a:t>
            </a:r>
          </a:p>
          <a:p>
            <a:pPr lvl="2"/>
            <a:r>
              <a:rPr lang="en-US" altLang="ko-KR" dirty="0"/>
              <a:t>Kernel function and function parameter</a:t>
            </a:r>
          </a:p>
          <a:p>
            <a:pPr lvl="2"/>
            <a:r>
              <a:rPr lang="en-US" altLang="ko-KR" dirty="0"/>
              <a:t>Upper bound (or Cost)</a:t>
            </a:r>
          </a:p>
          <a:p>
            <a:pPr lvl="3"/>
            <a:r>
              <a:rPr lang="en-US" altLang="ko-KR" dirty="0"/>
              <a:t>Indicates how far outliers are allowed</a:t>
            </a:r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 err="1"/>
              <a:t>SVM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3074" name="Picture 2" descr="Table 1 from Identifying Efficient Kernel Function in Multiclass Support  Vector Machines | Semantic Scholar">
            <a:extLst>
              <a:ext uri="{FF2B5EF4-FFF2-40B4-BE49-F238E27FC236}">
                <a16:creationId xmlns:a16="http://schemas.microsoft.com/office/drawing/2014/main" id="{BEE53F9F-6F16-43CA-B073-3209A46F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86" y="578303"/>
            <a:ext cx="3712914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.4. Support Vector Machines — scikit-learn 0.24.2 documentation">
            <a:extLst>
              <a:ext uri="{FF2B5EF4-FFF2-40B4-BE49-F238E27FC236}">
                <a16:creationId xmlns:a16="http://schemas.microsoft.com/office/drawing/2014/main" id="{B125A31E-6FE4-4BAC-827E-5E763ADF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51" y="3232090"/>
            <a:ext cx="4580015" cy="34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SVM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sz="2000" dirty="0"/>
              <a:t>Using MATLAB </a:t>
            </a:r>
            <a:r>
              <a:rPr lang="en-US" altLang="ko-KR" sz="2000" dirty="0" err="1"/>
              <a:t>SVM</a:t>
            </a:r>
            <a:r>
              <a:rPr lang="en-US" altLang="ko-KR" sz="2000" dirty="0"/>
              <a:t> toolbox with RBF kernel</a:t>
            </a:r>
          </a:p>
          <a:p>
            <a:pPr lvl="1"/>
            <a:r>
              <a:rPr lang="en-US" altLang="ko-KR" dirty="0"/>
              <a:t>Change upper bound C and kernel's parameter 'bandwidth'</a:t>
            </a:r>
          </a:p>
          <a:p>
            <a:pPr lvl="2"/>
            <a:r>
              <a:rPr lang="en-US" altLang="ko-KR" dirty="0"/>
              <a:t>each range are between 1 to 100</a:t>
            </a:r>
          </a:p>
          <a:p>
            <a:r>
              <a:rPr lang="en-US" altLang="ko-KR" dirty="0" err="1"/>
              <a:t>BPN</a:t>
            </a:r>
            <a:endParaRPr lang="en-US" altLang="ko-KR" dirty="0"/>
          </a:p>
          <a:p>
            <a:pPr lvl="1"/>
            <a:r>
              <a:rPr lang="en-US" altLang="ko-KR" dirty="0"/>
              <a:t>Three-layer neural network</a:t>
            </a:r>
          </a:p>
          <a:p>
            <a:pPr lvl="2"/>
            <a:r>
              <a:rPr lang="en-US" altLang="ko-KR" dirty="0"/>
              <a:t>with the same number of input nodes in the hidden layer </a:t>
            </a:r>
          </a:p>
          <a:p>
            <a:pPr lvl="2"/>
            <a:r>
              <a:rPr lang="en-US" altLang="ko-KR" dirty="0"/>
              <a:t>the hidden and output nodes use the sigmoid function. </a:t>
            </a:r>
          </a:p>
          <a:p>
            <a:pPr lvl="1"/>
            <a:r>
              <a:rPr lang="en-US" altLang="ko-KR" dirty="0"/>
              <a:t>The NN algorithms software </a:t>
            </a:r>
            <a:r>
              <a:rPr lang="en-US" altLang="ko-KR" dirty="0" err="1"/>
              <a:t>NeuroShell</a:t>
            </a:r>
            <a:r>
              <a:rPr lang="en-US" altLang="ko-KR" dirty="0"/>
              <a:t> 2 version 4.0 (</a:t>
            </a:r>
            <a:r>
              <a:rPr lang="en-US" altLang="ko-KR" dirty="0" err="1"/>
              <a:t>neverminds</a:t>
            </a:r>
            <a:r>
              <a:rPr lang="en-US" altLang="ko-KR" dirty="0"/>
              <a:t>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Test setting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34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Input variable selection</a:t>
            </a:r>
          </a:p>
          <a:p>
            <a:pPr lvl="1"/>
            <a:r>
              <a:rPr lang="en-US" altLang="ko-KR" dirty="0"/>
              <a:t>First stage</a:t>
            </a:r>
          </a:p>
          <a:p>
            <a:pPr lvl="2"/>
            <a:r>
              <a:rPr lang="en-US" altLang="ko-KR" dirty="0"/>
              <a:t>select 52 variables from more than 250 financial ratio by t-test</a:t>
            </a:r>
          </a:p>
          <a:p>
            <a:pPr lvl="1"/>
            <a:r>
              <a:rPr lang="en-US" altLang="ko-KR" dirty="0"/>
              <a:t>Second stage</a:t>
            </a:r>
          </a:p>
          <a:p>
            <a:pPr lvl="2"/>
            <a:r>
              <a:rPr lang="en-US" altLang="ko-KR" dirty="0"/>
              <a:t>select 10 variables using MDA stepwise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Test setting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AE162-57FB-48AF-B206-7B6B5839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63" y="3499648"/>
            <a:ext cx="507808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st_Nan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st_Nanum" id="{58A1F2F8-ED5D-4C55-BAC1-6169CE5A9E54}" vid="{B2AE631C-863D-42AA-BD45-C9704BA07A06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5620</TotalTime>
  <Words>465</Words>
  <Application>Microsoft Office PowerPoint</Application>
  <PresentationFormat>와이드스크린</PresentationFormat>
  <Paragraphs>91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HY견고딕</vt:lpstr>
      <vt:lpstr>Noto Sans KR Light</vt:lpstr>
      <vt:lpstr>Noto Sans KR Bold</vt:lpstr>
      <vt:lpstr>맑은 고딕</vt:lpstr>
      <vt:lpstr>Noto Sans KR Regular</vt:lpstr>
      <vt:lpstr>Arial</vt:lpstr>
      <vt:lpstr>Wingdings</vt:lpstr>
      <vt:lpstr>Fast_Nanum</vt:lpstr>
      <vt:lpstr>디자인 사용자 지정</vt:lpstr>
      <vt:lpstr>2주차 논문리뷰    An application of support vector machines  in bankruptcy prediction model</vt:lpstr>
      <vt:lpstr>Introduction </vt:lpstr>
      <vt:lpstr>Problem definition </vt:lpstr>
      <vt:lpstr>BPN </vt:lpstr>
      <vt:lpstr>SVM </vt:lpstr>
      <vt:lpstr>SVM </vt:lpstr>
      <vt:lpstr>SVM </vt:lpstr>
      <vt:lpstr>Test setting </vt:lpstr>
      <vt:lpstr>Test setting </vt:lpstr>
      <vt:lpstr>Results </vt:lpstr>
      <vt:lpstr>Results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박진호</dc:creator>
  <cp:lastModifiedBy>Park Jin Ho</cp:lastModifiedBy>
  <cp:revision>493</cp:revision>
  <dcterms:created xsi:type="dcterms:W3CDTF">2017-07-05T02:31:26Z</dcterms:created>
  <dcterms:modified xsi:type="dcterms:W3CDTF">2021-08-21T12:25:39Z</dcterms:modified>
</cp:coreProperties>
</file>